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8" r:id="rId5"/>
  </p:sldMasterIdLst>
  <p:notesMasterIdLst>
    <p:notesMasterId r:id="rId7"/>
  </p:notesMasterIdLst>
  <p:sldIdLst>
    <p:sldId id="2085" r:id="rId6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8" autoAdjust="0"/>
    <p:restoredTop sz="81665" autoAdjust="0"/>
  </p:normalViewPr>
  <p:slideViewPr>
    <p:cSldViewPr>
      <p:cViewPr varScale="1">
        <p:scale>
          <a:sx n="43" d="100"/>
          <a:sy n="43" d="100"/>
        </p:scale>
        <p:origin x="1118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E04FB-895A-46DE-A243-A1CB4D61102A}" type="datetimeFigureOut">
              <a:rPr lang="en-CA" smtClean="0"/>
              <a:t>2023-08-23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643BF-D046-4CF8-89E8-53C38012D0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979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A6A82-C43D-0E45-8BBC-3BA89641B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05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9671901" y="0"/>
                </a:moveTo>
                <a:lnTo>
                  <a:pt x="0" y="0"/>
                </a:lnTo>
                <a:lnTo>
                  <a:pt x="0" y="11308550"/>
                </a:lnTo>
                <a:lnTo>
                  <a:pt x="9671901" y="11308550"/>
                </a:lnTo>
                <a:lnTo>
                  <a:pt x="9671901" y="0"/>
                </a:lnTo>
                <a:close/>
              </a:path>
              <a:path w="20104100" h="11308715">
                <a:moveTo>
                  <a:pt x="20104100" y="0"/>
                </a:moveTo>
                <a:lnTo>
                  <a:pt x="18803239" y="0"/>
                </a:lnTo>
                <a:lnTo>
                  <a:pt x="18803239" y="11308550"/>
                </a:lnTo>
                <a:lnTo>
                  <a:pt x="20104100" y="11308550"/>
                </a:lnTo>
                <a:lnTo>
                  <a:pt x="20104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178" y="336543"/>
            <a:ext cx="3210828" cy="5776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47104" y="3496624"/>
            <a:ext cx="4697730" cy="2383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1" i="0">
                <a:solidFill>
                  <a:srgbClr val="009FD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0239503"/>
            <a:ext cx="20104100" cy="10698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5205" y="2136210"/>
            <a:ext cx="18093690" cy="858672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205" y="2261871"/>
            <a:ext cx="8879311" cy="7840627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639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19584" y="2261871"/>
            <a:ext cx="8879311" cy="7840627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639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4FE8-1FA8-0141-B6D2-8685819FCF52}" type="datetime4">
              <a:rPr lang="en-US"/>
              <a:pPr>
                <a:defRPr/>
              </a:pPr>
              <a:t>August 23, 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C25A-5506-FD4F-B37D-9145376A3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99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205" y="2531515"/>
            <a:ext cx="8882802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205" y="3586530"/>
            <a:ext cx="8882802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12605" y="2531515"/>
            <a:ext cx="8886291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12605" y="3586530"/>
            <a:ext cx="8886291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2639"/>
            </a:lvl6pPr>
            <a:lvl7pPr>
              <a:defRPr sz="2639"/>
            </a:lvl7pPr>
            <a:lvl8pPr>
              <a:defRPr sz="2639"/>
            </a:lvl8pPr>
            <a:lvl9pPr>
              <a:defRPr sz="26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B638-52DC-8846-BB7C-C7AAF38781E6}" type="datetime4">
              <a:rPr lang="en-US"/>
              <a:pPr>
                <a:defRPr/>
              </a:pPr>
              <a:t>August 23, 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4D01-0053-A943-B22B-53B005C7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68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E74B-82C6-BA4C-B70D-055F6875A289}" type="datetime4">
              <a:rPr lang="en-US"/>
              <a:pPr>
                <a:defRPr/>
              </a:pPr>
              <a:t>August 23, 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2733-F38B-6A49-BC10-73E8D4B90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3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0145" y="1956386"/>
            <a:ext cx="11238750" cy="8146111"/>
          </a:xfrm>
        </p:spPr>
        <p:txBody>
          <a:bodyPr>
            <a:normAutofit/>
          </a:bodyPr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639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206" y="3872693"/>
            <a:ext cx="6614110" cy="6229804"/>
          </a:xfrm>
        </p:spPr>
        <p:txBody>
          <a:bodyPr>
            <a:normAutofit/>
          </a:bodyPr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2DAB-22F3-C448-951C-B4E95EA294C7}" type="datetime4">
              <a:rPr lang="en-US"/>
              <a:pPr>
                <a:defRPr/>
              </a:pPr>
              <a:t>August 23, 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1CA4-6432-C847-B056-BB428797E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2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40544" y="2785967"/>
            <a:ext cx="12062460" cy="5010154"/>
          </a:xfrm>
        </p:spPr>
        <p:txBody>
          <a:bodyPr/>
          <a:lstStyle>
            <a:lvl1pPr marL="0" indent="0">
              <a:buNone/>
              <a:defRPr sz="5277"/>
            </a:lvl1pPr>
            <a:lvl2pPr marL="753969" indent="0">
              <a:buNone/>
              <a:defRPr sz="4617"/>
            </a:lvl2pPr>
            <a:lvl3pPr marL="1507937" indent="0">
              <a:buNone/>
              <a:defRPr sz="3958"/>
            </a:lvl3pPr>
            <a:lvl4pPr marL="2261906" indent="0">
              <a:buNone/>
              <a:defRPr sz="3298"/>
            </a:lvl4pPr>
            <a:lvl5pPr marL="3015874" indent="0">
              <a:buNone/>
              <a:defRPr sz="3298"/>
            </a:lvl5pPr>
            <a:lvl6pPr marL="3769843" indent="0">
              <a:buNone/>
              <a:defRPr sz="3298"/>
            </a:lvl6pPr>
            <a:lvl7pPr marL="4523811" indent="0">
              <a:buNone/>
              <a:defRPr sz="3298"/>
            </a:lvl7pPr>
            <a:lvl8pPr marL="5277780" indent="0">
              <a:buNone/>
              <a:defRPr sz="3298"/>
            </a:lvl8pPr>
            <a:lvl9pPr marL="6031748" indent="0">
              <a:buNone/>
              <a:defRPr sz="3298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0544" y="8851138"/>
            <a:ext cx="12062460" cy="1327277"/>
          </a:xfrm>
        </p:spPr>
        <p:txBody>
          <a:bodyPr>
            <a:normAutofit/>
          </a:bodyPr>
          <a:lstStyle>
            <a:lvl1pPr marL="0" indent="0">
              <a:buNone/>
              <a:defRPr sz="2309"/>
            </a:lvl1pPr>
            <a:lvl2pPr marL="753969" indent="0">
              <a:buNone/>
              <a:defRPr sz="1979"/>
            </a:lvl2pPr>
            <a:lvl3pPr marL="1507937" indent="0">
              <a:buNone/>
              <a:defRPr sz="1649"/>
            </a:lvl3pPr>
            <a:lvl4pPr marL="2261906" indent="0">
              <a:buNone/>
              <a:defRPr sz="1484"/>
            </a:lvl4pPr>
            <a:lvl5pPr marL="3015874" indent="0">
              <a:buNone/>
              <a:defRPr sz="1484"/>
            </a:lvl5pPr>
            <a:lvl6pPr marL="3769843" indent="0">
              <a:buNone/>
              <a:defRPr sz="1484"/>
            </a:lvl6pPr>
            <a:lvl7pPr marL="4523811" indent="0">
              <a:buNone/>
              <a:defRPr sz="1484"/>
            </a:lvl7pPr>
            <a:lvl8pPr marL="5277780" indent="0">
              <a:buNone/>
              <a:defRPr sz="1484"/>
            </a:lvl8pPr>
            <a:lvl9pPr marL="6031748" indent="0">
              <a:buNone/>
              <a:defRPr sz="14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5B64-7E10-554C-94F0-793D4BAC00EE}" type="datetime4">
              <a:rPr lang="en-US"/>
              <a:pPr>
                <a:defRPr/>
              </a:pPr>
              <a:t>August 23, 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DE00-3A65-8A49-9448-F7694395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15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1479192" y="2327026"/>
            <a:ext cx="8035049" cy="765591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5"/>
          </p:nvPr>
        </p:nvSpPr>
        <p:spPr>
          <a:xfrm>
            <a:off x="837671" y="2327026"/>
            <a:ext cx="10177701" cy="7655919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ED7B-9A73-B445-9D75-EF7F6CE89039}" type="datetime4">
              <a:rPr lang="en-US"/>
              <a:pPr>
                <a:defRPr/>
              </a:pPr>
              <a:t>August 23, 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A9CC-D407-2C40-A733-1A362103C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51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1005205" y="2466066"/>
            <a:ext cx="17758622" cy="7563129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0964-2B91-D141-B55B-D0CB432DA43A}" type="datetime4">
              <a:rPr lang="en-US"/>
              <a:pPr>
                <a:defRPr/>
              </a:pPr>
              <a:t>August 23, 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B916-5AC1-644C-AE40-D75B460B9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64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837672" y="2374441"/>
            <a:ext cx="10547672" cy="7793503"/>
          </a:xfrm>
        </p:spPr>
        <p:txBody>
          <a:bodyPr/>
          <a:lstStyle/>
          <a:p>
            <a:pPr lvl="0"/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790217" y="2374441"/>
            <a:ext cx="7570451" cy="77935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F08B-C7F5-DD4E-8E16-9F46CFC19D92}" type="datetime4">
              <a:rPr lang="en-US"/>
              <a:pPr>
                <a:defRPr/>
              </a:pPr>
              <a:t>August 23, 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CCD4-CC97-4D48-A617-7F176D98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30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14990820" y="1633574"/>
            <a:ext cx="5113281" cy="54906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1"/>
            <a:ext cx="20104100" cy="549061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1172739" y="10542306"/>
            <a:ext cx="12732597" cy="47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989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" y="3419336"/>
            <a:ext cx="184731" cy="54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13235199" y="678038"/>
            <a:ext cx="6533833" cy="55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660"/>
              </a:lnSpc>
              <a:spcBef>
                <a:spcPct val="50000"/>
              </a:spcBef>
              <a:defRPr/>
            </a:pPr>
            <a:r>
              <a:rPr lang="en-US" sz="1154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660"/>
              </a:lnSpc>
              <a:spcBef>
                <a:spcPct val="50000"/>
              </a:spcBef>
              <a:defRPr/>
            </a:pP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660"/>
              </a:lnSpc>
              <a:spcBef>
                <a:spcPct val="50000"/>
              </a:spcBef>
              <a:defRPr/>
            </a:pP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1154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8836" y="335093"/>
            <a:ext cx="5329682" cy="109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1255" y="3273620"/>
            <a:ext cx="14992074" cy="5523833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11544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11544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11544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11544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15338225" y="4942605"/>
            <a:ext cx="4420912" cy="38548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9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99834" y="5630381"/>
            <a:ext cx="1759302" cy="8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72678" y="5046834"/>
            <a:ext cx="2592708" cy="50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8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83284" y="6638382"/>
            <a:ext cx="2475852" cy="8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72678" y="6638382"/>
            <a:ext cx="1793710" cy="8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58493" y="5122200"/>
            <a:ext cx="1592971" cy="42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RCan-Canada_E.jp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15372678" y="8047829"/>
            <a:ext cx="4392354" cy="386551"/>
          </a:xfrm>
          <a:prstGeom prst="rect">
            <a:avLst/>
          </a:prstGeom>
        </p:spPr>
      </p:pic>
      <p:pic>
        <p:nvPicPr>
          <p:cNvPr id="42" name="Picture 6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72678" y="7612038"/>
            <a:ext cx="4392354" cy="34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72678" y="5630381"/>
            <a:ext cx="2339406" cy="8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 userDrawn="1"/>
        </p:nvGrpSpPr>
        <p:grpSpPr>
          <a:xfrm>
            <a:off x="15338225" y="8713680"/>
            <a:ext cx="4420912" cy="2051146"/>
            <a:chOff x="6976324" y="5353833"/>
            <a:chExt cx="2010775" cy="1243817"/>
          </a:xfrm>
        </p:grpSpPr>
        <p:sp>
          <p:nvSpPr>
            <p:cNvPr id="68" name="Rectangle 67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70" name="Picture 6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4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75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9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3" name="TextBox 82"/>
          <p:cNvSpPr txBox="1"/>
          <p:nvPr userDrawn="1"/>
        </p:nvSpPr>
        <p:spPr>
          <a:xfrm>
            <a:off x="15276315" y="2966301"/>
            <a:ext cx="4646290" cy="1531894"/>
          </a:xfrm>
          <a:prstGeom prst="rect">
            <a:avLst/>
          </a:prstGeom>
          <a:noFill/>
        </p:spPr>
        <p:txBody>
          <a:bodyPr wrap="square" lIns="118733" rtlCol="0">
            <a:spAutoFit/>
          </a:bodyPr>
          <a:lstStyle/>
          <a:p>
            <a:pPr>
              <a:lnSpc>
                <a:spcPts val="1863"/>
              </a:lnSpc>
              <a:spcAft>
                <a:spcPts val="989"/>
              </a:spcAft>
            </a:pPr>
            <a:r>
              <a:rPr lang="en-US" sz="1319" b="0" dirty="0">
                <a:solidFill>
                  <a:schemeClr val="bg1"/>
                </a:solidFill>
              </a:rPr>
              <a:t>TRIUMF: Alberta | British Columbia | Calgary | Carleton | Guelph | Manitoba | </a:t>
            </a:r>
            <a:br>
              <a:rPr lang="en-US" sz="1319" b="0" dirty="0">
                <a:solidFill>
                  <a:schemeClr val="bg1"/>
                </a:solidFill>
              </a:rPr>
            </a:br>
            <a:r>
              <a:rPr lang="en-US" sz="1319" b="0" dirty="0">
                <a:solidFill>
                  <a:schemeClr val="bg1"/>
                </a:solidFill>
              </a:rPr>
              <a:t>McGill | McMaster | Montréal | Northern British Columbia </a:t>
            </a:r>
            <a:r>
              <a:rPr lang="en-US" sz="1319" b="0" baseline="0" dirty="0">
                <a:solidFill>
                  <a:schemeClr val="bg1"/>
                </a:solidFill>
              </a:rPr>
              <a:t>| </a:t>
            </a:r>
            <a:r>
              <a:rPr lang="en-US" sz="1319" b="0" dirty="0">
                <a:solidFill>
                  <a:schemeClr val="bg1"/>
                </a:solidFill>
              </a:rPr>
              <a:t>Queen’s | Regina |</a:t>
            </a:r>
            <a:br>
              <a:rPr lang="en-US" sz="1319" b="0" dirty="0">
                <a:solidFill>
                  <a:schemeClr val="bg1"/>
                </a:solidFill>
              </a:rPr>
            </a:br>
            <a:r>
              <a:rPr lang="en-US" sz="1319" b="0" dirty="0">
                <a:solidFill>
                  <a:schemeClr val="bg1"/>
                </a:solidFill>
              </a:rPr>
              <a:t>Saint Mary’s | Simon Fraser | Toronto | Victoria | Western |</a:t>
            </a:r>
            <a:r>
              <a:rPr lang="en-US" sz="1319" b="0" baseline="0" dirty="0">
                <a:solidFill>
                  <a:schemeClr val="bg1"/>
                </a:solidFill>
              </a:rPr>
              <a:t> </a:t>
            </a:r>
            <a:r>
              <a:rPr lang="en-US" sz="1319" b="0" dirty="0">
                <a:solidFill>
                  <a:schemeClr val="bg1"/>
                </a:solidFill>
              </a:rPr>
              <a:t>Winnipeg | York </a:t>
            </a:r>
          </a:p>
        </p:txBody>
      </p:sp>
    </p:spTree>
    <p:extLst>
      <p:ext uri="{BB962C8B-B14F-4D97-AF65-F5344CB8AC3E}">
        <p14:creationId xmlns:p14="http://schemas.microsoft.com/office/powerpoint/2010/main" val="156788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1" i="0">
                <a:solidFill>
                  <a:srgbClr val="009FD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14990820" y="1633574"/>
            <a:ext cx="5113281" cy="54906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1"/>
            <a:ext cx="20104100" cy="549061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1172739" y="10542306"/>
            <a:ext cx="12732597" cy="47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989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" y="3419336"/>
            <a:ext cx="184731" cy="54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13235199" y="678038"/>
            <a:ext cx="6533833" cy="55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660"/>
              </a:lnSpc>
              <a:spcBef>
                <a:spcPct val="50000"/>
              </a:spcBef>
              <a:defRPr/>
            </a:pPr>
            <a:r>
              <a:rPr lang="en-US" sz="1154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660"/>
              </a:lnSpc>
              <a:spcBef>
                <a:spcPct val="50000"/>
              </a:spcBef>
              <a:defRPr/>
            </a:pP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660"/>
              </a:lnSpc>
              <a:spcBef>
                <a:spcPct val="50000"/>
              </a:spcBef>
              <a:defRPr/>
            </a:pP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1154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8836" y="335093"/>
            <a:ext cx="5329682" cy="109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1255" y="3685809"/>
            <a:ext cx="14992074" cy="38745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10224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10224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10224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10224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Merci!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15338225" y="4942606"/>
            <a:ext cx="4420912" cy="43505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99834" y="5630381"/>
            <a:ext cx="1759302" cy="8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72678" y="5046834"/>
            <a:ext cx="2592708" cy="50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83284" y="6638382"/>
            <a:ext cx="2475852" cy="8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72678" y="6638382"/>
            <a:ext cx="1793710" cy="8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58493" y="5122200"/>
            <a:ext cx="1592971" cy="42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NRCan-Canada_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15372678" y="8047829"/>
            <a:ext cx="4392354" cy="386551"/>
          </a:xfrm>
          <a:prstGeom prst="rect">
            <a:avLst/>
          </a:prstGeom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72678" y="7612038"/>
            <a:ext cx="4392354" cy="34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72678" y="5630381"/>
            <a:ext cx="2339406" cy="8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 userDrawn="1"/>
        </p:nvGrpSpPr>
        <p:grpSpPr>
          <a:xfrm>
            <a:off x="15338225" y="8713680"/>
            <a:ext cx="4420912" cy="2051146"/>
            <a:chOff x="6976324" y="5353833"/>
            <a:chExt cx="2010775" cy="1243817"/>
          </a:xfrm>
        </p:grpSpPr>
        <p:sp>
          <p:nvSpPr>
            <p:cNvPr id="34" name="Rectangle 33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53" name="Picture 52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7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58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6" name="TextBox 65"/>
          <p:cNvSpPr txBox="1"/>
          <p:nvPr/>
        </p:nvSpPr>
        <p:spPr>
          <a:xfrm>
            <a:off x="15276315" y="2966301"/>
            <a:ext cx="4492717" cy="1531894"/>
          </a:xfrm>
          <a:prstGeom prst="rect">
            <a:avLst/>
          </a:prstGeom>
          <a:noFill/>
        </p:spPr>
        <p:txBody>
          <a:bodyPr wrap="square" lIns="118733" rtlCol="0">
            <a:spAutoFit/>
          </a:bodyPr>
          <a:lstStyle/>
          <a:p>
            <a:pPr>
              <a:lnSpc>
                <a:spcPts val="1863"/>
              </a:lnSpc>
              <a:spcAft>
                <a:spcPts val="989"/>
              </a:spcAft>
            </a:pPr>
            <a:r>
              <a:rPr lang="en-US" sz="1319" b="0" dirty="0">
                <a:solidFill>
                  <a:schemeClr val="bg1"/>
                </a:solidFill>
              </a:rPr>
              <a:t>TRIUMF: Alberta | British Columbia | Calgary | Carleton | Guelph | Manitoba | </a:t>
            </a:r>
            <a:br>
              <a:rPr lang="en-US" sz="1319" b="0" dirty="0">
                <a:solidFill>
                  <a:schemeClr val="bg1"/>
                </a:solidFill>
              </a:rPr>
            </a:br>
            <a:r>
              <a:rPr lang="en-US" sz="1319" b="0" dirty="0">
                <a:solidFill>
                  <a:schemeClr val="bg1"/>
                </a:solidFill>
              </a:rPr>
              <a:t>McGill | McMaster | Montréal | Northern British Columbia </a:t>
            </a:r>
            <a:r>
              <a:rPr lang="en-US" sz="1319" b="0" baseline="0" dirty="0">
                <a:solidFill>
                  <a:schemeClr val="bg1"/>
                </a:solidFill>
              </a:rPr>
              <a:t>| </a:t>
            </a:r>
            <a:r>
              <a:rPr lang="en-US" sz="1319" b="0" dirty="0">
                <a:solidFill>
                  <a:schemeClr val="bg1"/>
                </a:solidFill>
              </a:rPr>
              <a:t>Queen’s | Regina |</a:t>
            </a:r>
            <a:br>
              <a:rPr lang="en-US" sz="1319" b="0" dirty="0">
                <a:solidFill>
                  <a:schemeClr val="bg1"/>
                </a:solidFill>
              </a:rPr>
            </a:br>
            <a:r>
              <a:rPr lang="en-US" sz="1319" b="0" dirty="0">
                <a:solidFill>
                  <a:schemeClr val="bg1"/>
                </a:solidFill>
              </a:rPr>
              <a:t>Saint Mary’s | Simon Fraser | Toronto | Victoria | Western | Winnipeg | York 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-1" y="7932870"/>
            <a:ext cx="14990819" cy="100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37" dirty="0">
                <a:solidFill>
                  <a:srgbClr val="113F7C"/>
                </a:solidFill>
                <a:latin typeface="Myriad Pro"/>
                <a:cs typeface="Myriad Pro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8406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1" i="0">
                <a:solidFill>
                  <a:srgbClr val="009FD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0"/>
                </a:moveTo>
                <a:lnTo>
                  <a:pt x="20104099" y="0"/>
                </a:lnTo>
                <a:lnTo>
                  <a:pt x="2010409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ln w="20941">
            <a:solidFill>
              <a:srgbClr val="1570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1" i="0">
                <a:solidFill>
                  <a:srgbClr val="009FD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8803247" y="0"/>
            <a:ext cx="1300852" cy="1130935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8845362" y="1615579"/>
            <a:ext cx="1049936" cy="532405"/>
          </a:xfrm>
          <a:prstGeom prst="rect">
            <a:avLst/>
          </a:prstGeom>
        </p:spPr>
        <p:txBody>
          <a:bodyPr vert="horz" lIns="150781" tIns="75390" rIns="75390" bIns="753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649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649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78" y="336568"/>
            <a:ext cx="3210829" cy="57768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6652424" y="7919926"/>
            <a:ext cx="5796040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72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2572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92807" y="3352201"/>
            <a:ext cx="6493352" cy="343341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596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91188" y="6785610"/>
            <a:ext cx="6494971" cy="1484727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2968" b="0">
                <a:solidFill>
                  <a:schemeClr val="tx1"/>
                </a:solidFill>
              </a:defRPr>
            </a:lvl1pPr>
            <a:lvl2pPr marL="753923" indent="0" algn="ctr">
              <a:buNone/>
              <a:defRPr sz="296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138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14990820" y="1633574"/>
            <a:ext cx="5113281" cy="549061"/>
          </a:xfrm>
          <a:prstGeom prst="rect">
            <a:avLst/>
          </a:prstGeom>
          <a:solidFill>
            <a:srgbClr val="4F494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1"/>
            <a:ext cx="20104100" cy="549061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1172739" y="10626081"/>
            <a:ext cx="12732597" cy="38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825"/>
              </a:lnSpc>
              <a:spcBef>
                <a:spcPct val="50000"/>
              </a:spcBef>
              <a:defRPr/>
            </a:pP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lnSpc>
                <a:spcPts val="825"/>
              </a:lnSpc>
              <a:spcBef>
                <a:spcPct val="50000"/>
              </a:spcBef>
              <a:defRPr/>
            </a:pP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989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989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989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" y="3419336"/>
            <a:ext cx="184731" cy="54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13235199" y="678038"/>
            <a:ext cx="6533833" cy="55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660"/>
              </a:lnSpc>
              <a:spcBef>
                <a:spcPct val="50000"/>
              </a:spcBef>
              <a:defRPr/>
            </a:pPr>
            <a:r>
              <a:rPr lang="en-US" sz="1154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660"/>
              </a:lnSpc>
              <a:spcBef>
                <a:spcPct val="50000"/>
              </a:spcBef>
              <a:defRPr/>
            </a:pP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660"/>
              </a:lnSpc>
              <a:spcBef>
                <a:spcPct val="50000"/>
              </a:spcBef>
              <a:defRPr/>
            </a:pPr>
            <a:r>
              <a:rPr lang="en-US" sz="1154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1154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1154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8836" y="335093"/>
            <a:ext cx="5329682" cy="109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44486" y="3693865"/>
            <a:ext cx="13360850" cy="1081196"/>
          </a:xfrm>
        </p:spPr>
        <p:txBody>
          <a:bodyPr/>
          <a:lstStyle>
            <a:lvl1pPr algn="r">
              <a:buNone/>
              <a:defRPr b="1">
                <a:solidFill>
                  <a:srgbClr val="113F7C"/>
                </a:solidFill>
              </a:defRPr>
            </a:lvl1pPr>
            <a:lvl2pPr algn="r">
              <a:buNone/>
              <a:defRPr sz="3298" b="1">
                <a:solidFill>
                  <a:srgbClr val="6E615D"/>
                </a:solidFill>
              </a:defRPr>
            </a:lvl2pPr>
            <a:lvl3pPr algn="r">
              <a:buNone/>
              <a:defRPr sz="2309" b="1">
                <a:solidFill>
                  <a:srgbClr val="6E615D"/>
                </a:solidFill>
              </a:defRPr>
            </a:lvl3pPr>
            <a:lvl4pPr algn="r">
              <a:buNone/>
              <a:defRPr sz="1814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814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CA" dirty="0"/>
              <a:t>Presentation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4486" y="4775059"/>
            <a:ext cx="13360850" cy="753957"/>
          </a:xfrm>
        </p:spPr>
        <p:txBody>
          <a:bodyPr/>
          <a:lstStyle>
            <a:lvl1pPr algn="r">
              <a:buNone/>
              <a:defRPr sz="3298" b="1" baseline="0">
                <a:solidFill>
                  <a:srgbClr val="4F4946"/>
                </a:solidFill>
              </a:defRPr>
            </a:lvl1pPr>
          </a:lstStyle>
          <a:p>
            <a:pPr lvl="0"/>
            <a:r>
              <a:rPr lang="en-CA"/>
              <a:t>Subtitle, if any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44486" y="5905994"/>
            <a:ext cx="13360850" cy="753957"/>
          </a:xfrm>
        </p:spPr>
        <p:txBody>
          <a:bodyPr/>
          <a:lstStyle>
            <a:lvl1pPr algn="r">
              <a:buNone/>
              <a:defRPr sz="2309" b="1" baseline="0">
                <a:solidFill>
                  <a:srgbClr val="95938E"/>
                </a:solidFill>
              </a:defRPr>
            </a:lvl1pPr>
          </a:lstStyle>
          <a:p>
            <a:pPr lvl="0"/>
            <a:r>
              <a:rPr lang="en-CA"/>
              <a:t>Tagline, if any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44486" y="7162588"/>
            <a:ext cx="13360850" cy="879616"/>
          </a:xfrm>
        </p:spPr>
        <p:txBody>
          <a:bodyPr/>
          <a:lstStyle>
            <a:lvl1pPr algn="r">
              <a:buNone/>
              <a:defRPr sz="1814" b="1" baseline="0">
                <a:solidFill>
                  <a:srgbClr val="113F7C"/>
                </a:solidFill>
              </a:defRPr>
            </a:lvl1pPr>
          </a:lstStyle>
          <a:p>
            <a:pPr lvl="0"/>
            <a:r>
              <a:rPr lang="en-CA"/>
              <a:t>Name | Position | TRIUMF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15453281" y="8167864"/>
            <a:ext cx="4188354" cy="2764508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15453281" y="2136210"/>
            <a:ext cx="4188354" cy="2764508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15453281" y="5152037"/>
            <a:ext cx="4188354" cy="2764508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05205" y="10038774"/>
            <a:ext cx="87258" cy="549061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 userDrawn="1"/>
        </p:nvSpPr>
        <p:spPr bwMode="auto">
          <a:xfrm>
            <a:off x="1172739" y="10064104"/>
            <a:ext cx="12732597" cy="38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825"/>
              </a:lnSpc>
              <a:spcBef>
                <a:spcPct val="50000"/>
              </a:spcBef>
              <a:defRPr/>
            </a:pPr>
            <a:r>
              <a:rPr lang="en-US" sz="989" i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Accelerating</a:t>
            </a:r>
            <a:r>
              <a:rPr lang="en-US" sz="989" i="0" baseline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Science for Canada</a:t>
            </a:r>
          </a:p>
          <a:p>
            <a:pPr marL="0" marR="0" indent="0" algn="l" defTabSz="753969" rtl="0" eaLnBrk="1" fontAlgn="base" latinLnBrk="0" hangingPunct="1">
              <a:lnSpc>
                <a:spcPts val="825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89" kern="1200" dirty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Un </a:t>
            </a:r>
            <a:r>
              <a:rPr lang="en-US" sz="989" kern="1200" dirty="0" err="1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accélérateur</a:t>
            </a:r>
            <a:r>
              <a:rPr lang="en-US" sz="989" kern="1200" dirty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de la </a:t>
            </a:r>
            <a:r>
              <a:rPr lang="en-US" sz="989" kern="1200" dirty="0" err="1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démarche</a:t>
            </a:r>
            <a:r>
              <a:rPr lang="en-US" sz="989" kern="1200" dirty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989" kern="1200" dirty="0" err="1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scientifique</a:t>
            </a:r>
            <a:r>
              <a:rPr lang="en-US" sz="989" kern="1200" dirty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989" kern="1200" dirty="0" err="1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canadienne</a:t>
            </a:r>
            <a:endParaRPr lang="en-US" sz="989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894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463BB-7169-5C46-B554-EA0DC9EE8189}" type="datetime4">
              <a:rPr lang="en-US"/>
              <a:pPr>
                <a:defRPr/>
              </a:pPr>
              <a:t>August 23, 2023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D6E3-EA9D-E741-9881-B35FD4502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5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20104100" cy="1900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RIUMF_logo_grey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291" y="111487"/>
            <a:ext cx="2423661" cy="4984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0239503"/>
            <a:ext cx="20104100" cy="10698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438005" y="995675"/>
            <a:ext cx="17228095" cy="931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4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1811" y="598630"/>
            <a:ext cx="10803255" cy="123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1" i="0">
                <a:solidFill>
                  <a:srgbClr val="009FD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1811" y="2062090"/>
            <a:ext cx="17204055" cy="7905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0" y="1"/>
            <a:ext cx="20104100" cy="549061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5205" y="621700"/>
            <a:ext cx="18093690" cy="9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5205" y="2136211"/>
            <a:ext cx="18093690" cy="791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464" y="10547540"/>
            <a:ext cx="3113343" cy="78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49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10A4C9F-E961-C24B-B755-5429889F987D}" type="datetime4">
              <a:rPr lang="en-US"/>
              <a:pPr>
                <a:defRPr/>
              </a:pPr>
              <a:t>August 23, 2023</a:t>
            </a:fld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3423" y="10555393"/>
            <a:ext cx="11057255" cy="78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49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845941" y="10555393"/>
            <a:ext cx="3165699" cy="78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49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6A860FD2-16CC-AD45-96AE-CBD078A1C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5205" y="10555394"/>
            <a:ext cx="87258" cy="549061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11640" y="10555394"/>
            <a:ext cx="87256" cy="549061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968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34" name="Picture 10" descr="TRIUMF_logo_white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5929" y="112572"/>
            <a:ext cx="2401323" cy="49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790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hdr="0"/>
  <p:txStyles>
    <p:titleStyle>
      <a:lvl1pPr algn="r" rtl="0" eaLnBrk="1" fontAlgn="base" hangingPunct="1">
        <a:lnSpc>
          <a:spcPts val="5013"/>
        </a:lnSpc>
        <a:spcBef>
          <a:spcPct val="0"/>
        </a:spcBef>
        <a:spcAft>
          <a:spcPct val="0"/>
        </a:spcAft>
        <a:defRPr sz="5277" b="1" kern="0" spc="0">
          <a:solidFill>
            <a:schemeClr val="bg1"/>
          </a:solidFill>
          <a:latin typeface="Myriad Pro"/>
          <a:ea typeface="ＭＳ Ｐゴシック" pitchFamily="-109" charset="-128"/>
          <a:cs typeface="Myriad Pro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7256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7256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7256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7256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5pPr>
      <a:lvl6pPr marL="753969" algn="ctr" rtl="0" eaLnBrk="1" fontAlgn="base" hangingPunct="1">
        <a:spcBef>
          <a:spcPct val="0"/>
        </a:spcBef>
        <a:spcAft>
          <a:spcPct val="0"/>
        </a:spcAft>
        <a:defRPr sz="5937">
          <a:solidFill>
            <a:srgbClr val="256EB1"/>
          </a:solidFill>
          <a:latin typeface="Arial Black" pitchFamily="-109" charset="0"/>
        </a:defRPr>
      </a:lvl6pPr>
      <a:lvl7pPr marL="1507937" algn="ctr" rtl="0" eaLnBrk="1" fontAlgn="base" hangingPunct="1">
        <a:spcBef>
          <a:spcPct val="0"/>
        </a:spcBef>
        <a:spcAft>
          <a:spcPct val="0"/>
        </a:spcAft>
        <a:defRPr sz="5937">
          <a:solidFill>
            <a:srgbClr val="256EB1"/>
          </a:solidFill>
          <a:latin typeface="Arial Black" pitchFamily="-109" charset="0"/>
        </a:defRPr>
      </a:lvl7pPr>
      <a:lvl8pPr marL="2261906" algn="ctr" rtl="0" eaLnBrk="1" fontAlgn="base" hangingPunct="1">
        <a:spcBef>
          <a:spcPct val="0"/>
        </a:spcBef>
        <a:spcAft>
          <a:spcPct val="0"/>
        </a:spcAft>
        <a:defRPr sz="5937">
          <a:solidFill>
            <a:srgbClr val="256EB1"/>
          </a:solidFill>
          <a:latin typeface="Arial Black" pitchFamily="-109" charset="0"/>
        </a:defRPr>
      </a:lvl8pPr>
      <a:lvl9pPr marL="3015874" algn="ctr" rtl="0" eaLnBrk="1" fontAlgn="base" hangingPunct="1">
        <a:spcBef>
          <a:spcPct val="0"/>
        </a:spcBef>
        <a:spcAft>
          <a:spcPct val="0"/>
        </a:spcAft>
        <a:defRPr sz="5937">
          <a:solidFill>
            <a:srgbClr val="256EB1"/>
          </a:solidFill>
          <a:latin typeface="Arial Black" pitchFamily="-109" charset="0"/>
        </a:defRPr>
      </a:lvl9pPr>
    </p:titleStyle>
    <p:bodyStyle>
      <a:lvl1pPr marL="565476" indent="-565476" algn="l" rtl="0" eaLnBrk="1" fontAlgn="base" hangingPunct="1">
        <a:spcBef>
          <a:spcPct val="20000"/>
        </a:spcBef>
        <a:spcAft>
          <a:spcPct val="0"/>
        </a:spcAft>
        <a:buChar char="•"/>
        <a:defRPr sz="4617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marL="1225199" indent="-47123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958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2pPr>
      <a:lvl3pPr marL="1884921" indent="-376984" algn="l" rtl="0" eaLnBrk="1" fontAlgn="base" hangingPunct="1">
        <a:spcBef>
          <a:spcPct val="20000"/>
        </a:spcBef>
        <a:spcAft>
          <a:spcPct val="0"/>
        </a:spcAft>
        <a:buChar char="•"/>
        <a:defRPr sz="3298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3pPr>
      <a:lvl4pPr marL="2638890" indent="-376984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968">
          <a:solidFill>
            <a:srgbClr val="4F4946"/>
          </a:solidFill>
          <a:latin typeface="+mj-lt"/>
          <a:ea typeface="ＭＳ Ｐゴシック" pitchFamily="-109" charset="-128"/>
        </a:defRPr>
      </a:lvl4pPr>
      <a:lvl5pPr marL="3392858" indent="-376984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639">
          <a:solidFill>
            <a:srgbClr val="4F4946"/>
          </a:solidFill>
          <a:latin typeface="+mj-lt"/>
          <a:ea typeface="ＭＳ Ｐゴシック" pitchFamily="-109" charset="-128"/>
        </a:defRPr>
      </a:lvl5pPr>
      <a:lvl6pPr marL="4146827" indent="-376984" algn="l" rtl="0" eaLnBrk="1" fontAlgn="base" hangingPunct="1">
        <a:spcBef>
          <a:spcPct val="20000"/>
        </a:spcBef>
        <a:spcAft>
          <a:spcPct val="0"/>
        </a:spcAft>
        <a:buChar char="»"/>
        <a:defRPr sz="3298">
          <a:solidFill>
            <a:srgbClr val="800000"/>
          </a:solidFill>
          <a:latin typeface="+mn-lt"/>
          <a:ea typeface="ＭＳ Ｐゴシック" pitchFamily="-109" charset="-128"/>
        </a:defRPr>
      </a:lvl6pPr>
      <a:lvl7pPr marL="4900795" indent="-376984" algn="l" rtl="0" eaLnBrk="1" fontAlgn="base" hangingPunct="1">
        <a:spcBef>
          <a:spcPct val="20000"/>
        </a:spcBef>
        <a:spcAft>
          <a:spcPct val="0"/>
        </a:spcAft>
        <a:buChar char="»"/>
        <a:defRPr sz="3298">
          <a:solidFill>
            <a:srgbClr val="800000"/>
          </a:solidFill>
          <a:latin typeface="+mn-lt"/>
          <a:ea typeface="ＭＳ Ｐゴシック" pitchFamily="-109" charset="-128"/>
        </a:defRPr>
      </a:lvl7pPr>
      <a:lvl8pPr marL="5654764" indent="-376984" algn="l" rtl="0" eaLnBrk="1" fontAlgn="base" hangingPunct="1">
        <a:spcBef>
          <a:spcPct val="20000"/>
        </a:spcBef>
        <a:spcAft>
          <a:spcPct val="0"/>
        </a:spcAft>
        <a:buChar char="»"/>
        <a:defRPr sz="3298">
          <a:solidFill>
            <a:srgbClr val="800000"/>
          </a:solidFill>
          <a:latin typeface="+mn-lt"/>
          <a:ea typeface="ＭＳ Ｐゴシック" pitchFamily="-109" charset="-128"/>
        </a:defRPr>
      </a:lvl8pPr>
      <a:lvl9pPr marL="6408732" indent="-376984" algn="l" rtl="0" eaLnBrk="1" fontAlgn="base" hangingPunct="1">
        <a:spcBef>
          <a:spcPct val="20000"/>
        </a:spcBef>
        <a:spcAft>
          <a:spcPct val="0"/>
        </a:spcAft>
        <a:buChar char="»"/>
        <a:defRPr sz="3298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753969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162B6D-C944-32BE-1EA2-1F66A0186C7B}"/>
              </a:ext>
            </a:extLst>
          </p:cNvPr>
          <p:cNvSpPr txBox="1"/>
          <p:nvPr/>
        </p:nvSpPr>
        <p:spPr>
          <a:xfrm>
            <a:off x="3424715" y="4131181"/>
            <a:ext cx="132546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3200" b="0" i="1" dirty="0">
                <a:solidFill>
                  <a:srgbClr val="45454A"/>
                </a:solidFill>
                <a:effectLst/>
                <a:latin typeface="Helvetica Neue"/>
              </a:rPr>
              <a:t>TRIUMF is located on the </a:t>
            </a:r>
            <a:r>
              <a:rPr lang="en-US" sz="3200" b="0" i="1" dirty="0">
                <a:solidFill>
                  <a:srgbClr val="00B0F0"/>
                </a:solidFill>
                <a:effectLst/>
                <a:latin typeface="Helvetica Neue"/>
              </a:rPr>
              <a:t>traditional, ancestral, and unceded territory of </a:t>
            </a:r>
            <a:r>
              <a:rPr lang="en-US" sz="3200" b="0" i="1" dirty="0" err="1">
                <a:solidFill>
                  <a:srgbClr val="00B0F0"/>
                </a:solidFill>
                <a:effectLst/>
                <a:latin typeface="Helvetica Neue"/>
              </a:rPr>
              <a:t>thexʷməθkʷəy̓əm</a:t>
            </a:r>
            <a:r>
              <a:rPr lang="en-US" sz="3200" b="0" i="1" dirty="0">
                <a:solidFill>
                  <a:srgbClr val="00B0F0"/>
                </a:solidFill>
                <a:effectLst/>
                <a:latin typeface="Helvetica Neue"/>
              </a:rPr>
              <a:t> (Musqueam) people</a:t>
            </a:r>
            <a:r>
              <a:rPr lang="en-US" sz="3200" b="0" i="1" dirty="0">
                <a:solidFill>
                  <a:srgbClr val="45454A"/>
                </a:solidFill>
                <a:effectLst/>
                <a:latin typeface="Helvetica Neue"/>
              </a:rPr>
              <a:t>, who for millennia have passed on their culture, history, and traditions from one generation to the next on this site.</a:t>
            </a:r>
          </a:p>
          <a:p>
            <a:pPr algn="l" fontAlgn="base"/>
            <a:br>
              <a:rPr lang="en-US" sz="3200" b="0" i="1" dirty="0">
                <a:solidFill>
                  <a:srgbClr val="45454A"/>
                </a:solidFill>
                <a:effectLst/>
                <a:latin typeface="Helvetica Neue"/>
              </a:rPr>
            </a:br>
            <a:r>
              <a:rPr lang="en-US" sz="3200" b="0" i="1" dirty="0">
                <a:solidFill>
                  <a:srgbClr val="45454A"/>
                </a:solidFill>
                <a:effectLst/>
                <a:latin typeface="Helvetica Neue"/>
              </a:rPr>
              <a:t>TRIUMF’s home has always been </a:t>
            </a:r>
            <a:r>
              <a:rPr lang="en-US" sz="3200" b="0" i="1" dirty="0">
                <a:solidFill>
                  <a:srgbClr val="00B0F0"/>
                </a:solidFill>
                <a:effectLst/>
                <a:latin typeface="Helvetica Neue"/>
              </a:rPr>
              <a:t>a seat of learning.</a:t>
            </a:r>
          </a:p>
        </p:txBody>
      </p:sp>
    </p:spTree>
    <p:extLst>
      <p:ext uri="{BB962C8B-B14F-4D97-AF65-F5344CB8AC3E}">
        <p14:creationId xmlns:p14="http://schemas.microsoft.com/office/powerpoint/2010/main" val="143228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IUMF_Presentation-2">
  <a:themeElements>
    <a:clrScheme name="TRIUMF">
      <a:dk1>
        <a:srgbClr val="000000"/>
      </a:dk1>
      <a:lt1>
        <a:sysClr val="window" lastClr="FFFFFF"/>
      </a:lt1>
      <a:dk2>
        <a:srgbClr val="6E615D"/>
      </a:dk2>
      <a:lt2>
        <a:srgbClr val="EAE6E3"/>
      </a:lt2>
      <a:accent1>
        <a:srgbClr val="005BA8"/>
      </a:accent1>
      <a:accent2>
        <a:srgbClr val="A02A17"/>
      </a:accent2>
      <a:accent3>
        <a:srgbClr val="689550"/>
      </a:accent3>
      <a:accent4>
        <a:srgbClr val="F47B29"/>
      </a:accent4>
      <a:accent5>
        <a:srgbClr val="6E615D"/>
      </a:accent5>
      <a:accent6>
        <a:srgbClr val="AFA9A6"/>
      </a:accent6>
      <a:hlink>
        <a:srgbClr val="0000FF"/>
      </a:hlink>
      <a:folHlink>
        <a:srgbClr val="AFA9A6"/>
      </a:folHlink>
    </a:clrScheme>
    <a:fontScheme name="TRIUMF Preferred">
      <a:majorFont>
        <a:latin typeface="Myriad Pro"/>
        <a:ea typeface=""/>
        <a:cs typeface=""/>
        <a:font script="Grek"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aramond"/>
        <a:ea typeface=""/>
        <a:cs typeface=""/>
        <a:font script="Grek" typeface="Times New Roman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E47FC9C320BC43BEAF7BEE52B2F890" ma:contentTypeVersion="17" ma:contentTypeDescription="Create a new document." ma:contentTypeScope="" ma:versionID="bb956717391bc4e229d809527a391500">
  <xsd:schema xmlns:xsd="http://www.w3.org/2001/XMLSchema" xmlns:xs="http://www.w3.org/2001/XMLSchema" xmlns:p="http://schemas.microsoft.com/office/2006/metadata/properties" xmlns:ns2="a600bac5-9559-4b49-8c16-1a53d17d26b3" xmlns:ns3="e555d7e5-5c8e-4178-9973-e90f433e4b0c" targetNamespace="http://schemas.microsoft.com/office/2006/metadata/properties" ma:root="true" ma:fieldsID="177fa29b6e4447858a0a5fa4d0489b42" ns2:_="" ns3:_="">
    <xsd:import namespace="a600bac5-9559-4b49-8c16-1a53d17d26b3"/>
    <xsd:import namespace="e555d7e5-5c8e-4178-9973-e90f433e4b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0bac5-9559-4b49-8c16-1a53d17d26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ae3b54c-c226-4f74-9573-cd9558e4dc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5d7e5-5c8e-4178-9973-e90f433e4b0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d292f22-2f6f-4a78-a739-e9fc4f078a99}" ma:internalName="TaxCatchAll" ma:showField="CatchAllData" ma:web="e555d7e5-5c8e-4178-9973-e90f433e4b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00bac5-9559-4b49-8c16-1a53d17d26b3">
      <Terms xmlns="http://schemas.microsoft.com/office/infopath/2007/PartnerControls"/>
    </lcf76f155ced4ddcb4097134ff3c332f>
    <TaxCatchAll xmlns="e555d7e5-5c8e-4178-9973-e90f433e4b0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F883EA-B9F7-49B4-9516-1AF2999F1F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00bac5-9559-4b49-8c16-1a53d17d26b3"/>
    <ds:schemaRef ds:uri="e555d7e5-5c8e-4178-9973-e90f433e4b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DA5FEB-A467-49A1-B2F5-076573102635}">
  <ds:schemaRefs>
    <ds:schemaRef ds:uri="http://schemas.microsoft.com/office/2006/metadata/properties"/>
    <ds:schemaRef ds:uri="http://schemas.microsoft.com/office/infopath/2007/PartnerControls"/>
    <ds:schemaRef ds:uri="a600bac5-9559-4b49-8c16-1a53d17d26b3"/>
    <ds:schemaRef ds:uri="e555d7e5-5c8e-4178-9973-e90f433e4b0c"/>
  </ds:schemaRefs>
</ds:datastoreItem>
</file>

<file path=customXml/itemProps3.xml><?xml version="1.0" encoding="utf-8"?>
<ds:datastoreItem xmlns:ds="http://schemas.openxmlformats.org/officeDocument/2006/customXml" ds:itemID="{525424E6-A646-493D-9DF2-5BDD8AA0FD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56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Garamond</vt:lpstr>
      <vt:lpstr>Helvetica Neue</vt:lpstr>
      <vt:lpstr>Myriad Pro</vt:lpstr>
      <vt:lpstr>Office Theme</vt:lpstr>
      <vt:lpstr>TRIUMF_Presentation-2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2023-02-01 Town Hall</dc:title>
  <dc:creator>Oliver Kester</dc:creator>
  <cp:lastModifiedBy>Stuart Shepherd</cp:lastModifiedBy>
  <cp:revision>16</cp:revision>
  <dcterms:created xsi:type="dcterms:W3CDTF">2023-02-27T20:22:45Z</dcterms:created>
  <dcterms:modified xsi:type="dcterms:W3CDTF">2023-08-23T19:40:54Z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2023-02-01T00:00:00Z</vt:filetime>
  </property>
  <property fmtid="{D5CDD505-2E9C-101B-9397-08002B2CF9AE}" pid="3" name="Creator">
    <vt:lpwstr>Keynote</vt:lpwstr>
  </property>
  <property fmtid="{D5CDD505-2E9C-101B-9397-08002B2CF9AE}" pid="4" name="LastSaved">
    <vt:filetime>2023-02-27T00:00:00Z</vt:filetime>
  </property>
  <property fmtid="{D5CDD505-2E9C-101B-9397-08002B2CF9AE}" pid="5" name="Producer">
    <vt:lpwstr>macOS Version 13.1 (Build 22C65) Quartz PDFContext</vt:lpwstr>
  </property>
  <property fmtid="{D5CDD505-2E9C-101B-9397-08002B2CF9AE}" pid="6" name="ContentTypeId">
    <vt:lpwstr>0x01010098E47FC9C320BC43BEAF7BEE52B2F890</vt:lpwstr>
  </property>
</Properties>
</file>